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57" r:id="rId4"/>
    <p:sldId id="269" r:id="rId5"/>
    <p:sldId id="264" r:id="rId6"/>
    <p:sldId id="277" r:id="rId7"/>
    <p:sldId id="258" r:id="rId8"/>
    <p:sldId id="274" r:id="rId9"/>
    <p:sldId id="259" r:id="rId10"/>
    <p:sldId id="260" r:id="rId11"/>
    <p:sldId id="262" r:id="rId12"/>
    <p:sldId id="271" r:id="rId13"/>
    <p:sldId id="261" r:id="rId14"/>
    <p:sldId id="265" r:id="rId15"/>
    <p:sldId id="275" r:id="rId16"/>
    <p:sldId id="263" r:id="rId17"/>
    <p:sldId id="273" r:id="rId18"/>
    <p:sldId id="272" r:id="rId19"/>
    <p:sldId id="276" r:id="rId20"/>
    <p:sldId id="267" r:id="rId21"/>
    <p:sldId id="26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0411-D3ED-4A0E-AA28-541B4BDBD67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79BAB-025A-41CD-A46F-9589824A5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5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8B2DA-1750-49F9-BE63-753CB7974E3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D036C-A7AD-4ECC-9ADE-F11E659B8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https://ballotpedia.org/New_York_Proposal_1,_Constitutional_Convention_Question_%282017%29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D036C-A7AD-4ECC-9ADE-F11E659B85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3218AF0-79FA-4A29-AC23-E6876CC3C00E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269D55-E8DF-4F82-9741-DAC8334D43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llotpedia.org/New_York_Proposal_1,_Constitutional_Convention_Question_%282017%2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304800"/>
            <a:ext cx="8458200" cy="990600"/>
          </a:xfrm>
        </p:spPr>
        <p:txBody>
          <a:bodyPr>
            <a:normAutofit/>
          </a:bodyPr>
          <a:lstStyle/>
          <a:p>
            <a:r>
              <a:rPr lang="en-US" sz="5400" dirty="0"/>
              <a:t>Constitutional Convention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4953000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Assemblymember Harry B. Bronson</a:t>
            </a:r>
          </a:p>
          <a:p>
            <a:pPr algn="ctr"/>
            <a:r>
              <a:rPr lang="en-US" dirty="0"/>
              <a:t>Assembly District 138</a:t>
            </a:r>
          </a:p>
          <a:p>
            <a:pPr algn="ctr"/>
            <a:r>
              <a:rPr lang="en-US" dirty="0"/>
              <a:t>840 University Ave.</a:t>
            </a:r>
          </a:p>
          <a:p>
            <a:pPr algn="ctr"/>
            <a:r>
              <a:rPr lang="en-US" dirty="0"/>
              <a:t>Rochester, NY 14607</a:t>
            </a:r>
          </a:p>
          <a:p>
            <a:pPr algn="ctr"/>
            <a:r>
              <a:rPr lang="en-US" dirty="0"/>
              <a:t>(585)244-5255</a:t>
            </a:r>
          </a:p>
          <a:p>
            <a:pPr algn="ctr"/>
            <a:r>
              <a:rPr lang="en-US" dirty="0"/>
              <a:t>bronsonh@nyassembly.gov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1200" y="4495800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@</a:t>
            </a:r>
            <a:r>
              <a:rPr lang="en-US" dirty="0" err="1">
                <a:solidFill>
                  <a:schemeClr val="tx2"/>
                </a:solidFill>
              </a:rPr>
              <a:t>HarryBBronson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@</a:t>
            </a:r>
            <a:r>
              <a:rPr lang="en-US" dirty="0" err="1" smtClean="0">
                <a:solidFill>
                  <a:schemeClr val="tx2"/>
                </a:solidFill>
              </a:rPr>
              <a:t>AssemblymemberBronson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@</a:t>
            </a:r>
            <a:r>
              <a:rPr lang="en-US" dirty="0" err="1" smtClean="0">
                <a:solidFill>
                  <a:schemeClr val="tx2"/>
                </a:solidFill>
              </a:rPr>
              <a:t>Harry.Bronson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2" descr="https://encrypted-tbn3.gstatic.com/images?q=tbn:ANd9GcRwBbqalTPDcwS6vbl_udUyZ6Y8-Etjof7z3peyvaISmb3FaUxUkh2171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39" y="4569491"/>
            <a:ext cx="5615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faceboo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75" y="5334000"/>
            <a:ext cx="458487" cy="45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3571744" cy="2120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75" y="6096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7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No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convention sets its own rules, hires its own staff, and determines the length of the convention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timeline for the convention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oversight on staff hires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Electing officers and organizational decisions are left to those elected to serve as delegates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Can address any issue or area they see fit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Could remove protections on many groups of people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Decide whether voters will ratify each amendment individually or vote on the package as a whole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Determines when to adjourn but submissions cannot occur sooner than six weeks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/>
              <a:t>Financial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constitutional convention is estimated to cost in the tens or hundreds of millions</a:t>
            </a:r>
          </a:p>
          <a:p>
            <a:endParaRPr lang="en-US" dirty="0"/>
          </a:p>
          <a:p>
            <a:r>
              <a:rPr lang="en-US" dirty="0"/>
              <a:t>Each of the 204 delegates would: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Receive a salary of at least $</a:t>
            </a:r>
            <a:r>
              <a:rPr lang="en-US" dirty="0" smtClean="0">
                <a:solidFill>
                  <a:schemeClr val="tx1"/>
                </a:solidFill>
              </a:rPr>
              <a:t>79,500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That is a $16,218,000 cost for the delegates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Get to hire their own staff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Receive pension credits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Since the delegates decide the length of the convention this could be a significant expense </a:t>
            </a:r>
          </a:p>
          <a:p>
            <a:endParaRPr lang="en-US" dirty="0"/>
          </a:p>
          <a:p>
            <a:r>
              <a:rPr lang="en-US" dirty="0"/>
              <a:t>Those likely to be elected will be legislators, judges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 a convention delegate they would receive pay and pension credits on top of their current salary and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09518"/>
            <a:ext cx="2133600" cy="21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F5842-EC44-4328-803E-BF14B69D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1967 Convention Delegate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08490-6F43-422B-975A-499772EA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67% of the delegates were lawyers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25% were a legislator at one time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15% served in the judicial system at one time</a:t>
            </a:r>
          </a:p>
          <a:p>
            <a:endParaRPr lang="en-US" dirty="0"/>
          </a:p>
          <a:p>
            <a:r>
              <a:rPr lang="en-US" dirty="0"/>
              <a:t>50% served in a political party office at one time during their career</a:t>
            </a:r>
          </a:p>
          <a:p>
            <a:endParaRPr lang="en-US" dirty="0"/>
          </a:p>
          <a:p>
            <a:r>
              <a:rPr lang="en-US" dirty="0"/>
              <a:t>Speaker of the Assembly served as President of the Convention</a:t>
            </a:r>
          </a:p>
        </p:txBody>
      </p:sp>
    </p:spTree>
    <p:extLst>
      <p:ext uri="{BB962C8B-B14F-4D97-AF65-F5344CB8AC3E}">
        <p14:creationId xmlns:p14="http://schemas.microsoft.com/office/powerpoint/2010/main" val="183129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dirty="0"/>
              <a:t>Role of special-interests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Well-funded special-interests will dominate the convention to rewrite constitution for their own benefit</a:t>
            </a:r>
          </a:p>
          <a:p>
            <a:endParaRPr lang="en-US" dirty="0"/>
          </a:p>
          <a:p>
            <a:r>
              <a:rPr lang="en-US" dirty="0"/>
              <a:t>Big corporations and lobbyists will see this as a way to enact their agenda </a:t>
            </a:r>
            <a:r>
              <a:rPr lang="en-US" dirty="0">
                <a:sym typeface="Wingdings" panose="05000000000000000000" pitchFamily="2" charset="2"/>
              </a:rPr>
              <a:t> which is why they are openly pushing for a convention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Major political parties and other groups will try to control the convention process</a:t>
            </a:r>
          </a:p>
        </p:txBody>
      </p:sp>
    </p:spTree>
    <p:extLst>
      <p:ext uri="{BB962C8B-B14F-4D97-AF65-F5344CB8AC3E}">
        <p14:creationId xmlns:p14="http://schemas.microsoft.com/office/powerpoint/2010/main" val="35536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/>
              <a:t>What is at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Autofit/>
          </a:bodyPr>
          <a:lstStyle/>
          <a:p>
            <a:r>
              <a:rPr lang="en-US" sz="1800" b="1" dirty="0"/>
              <a:t>Public Employees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Diminishment of pensions prohibited – Article 5, Sec. 7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Local Governments authorized to increase pension for police and fire – Article 8, Sec. 1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Civil Service Protections – Article 5, Sec. 6</a:t>
            </a: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r>
              <a:rPr lang="en-US" sz="1800" b="1" dirty="0"/>
              <a:t>All Workers, Private Sector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Workers’ Compensation &amp; Worksite Safety - Very strongly worded – Article 1, Sec. 18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Includes Unemployment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Labor not a commodity: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Right on public works to 8/40 hours day/week, Right to collective bargaining – Article 1, Sec. 17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Authorization of Gambling (casinos, lottery, racing) – Article 10, Sec. 1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/>
              <a:t>Building Trades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Public Works &amp; Prevailing rate – Article 1, Sec. 17</a:t>
            </a:r>
          </a:p>
        </p:txBody>
      </p:sp>
    </p:spTree>
    <p:extLst>
      <p:ext uri="{BB962C8B-B14F-4D97-AF65-F5344CB8AC3E}">
        <p14:creationId xmlns:p14="http://schemas.microsoft.com/office/powerpoint/2010/main" val="25932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Counter-argument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Pro-convention groups argue that a convention would not reduce or eliminate the pensions of current public employees and retirees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Any proposed changes would only impact future employees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Some believe convention could actually be an opportunity to strengthen rights for public employees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Argue that NYS has a high public employee population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Yorkers would support public unions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would not elect delegates or approve changes that would harm public employees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9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Other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/>
          </a:bodyPr>
          <a:lstStyle/>
          <a:p>
            <a:r>
              <a:rPr lang="en-US" dirty="0"/>
              <a:t>Anti-discrimination efforts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Push for religious freedom against same-sex marriage and reproductive rights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Public education</a:t>
            </a:r>
          </a:p>
          <a:p>
            <a:endParaRPr lang="en-US" dirty="0"/>
          </a:p>
          <a:p>
            <a:r>
              <a:rPr lang="en-US" dirty="0"/>
              <a:t>Social welfare needs</a:t>
            </a:r>
          </a:p>
          <a:p>
            <a:endParaRPr lang="en-US" dirty="0"/>
          </a:p>
          <a:p>
            <a:r>
              <a:rPr lang="en-US" dirty="0"/>
              <a:t>Rollback of conservation efforts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Far more could be lost than gained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62" y="2971800"/>
            <a:ext cx="2805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Free Public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86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ight </a:t>
            </a:r>
            <a:r>
              <a:rPr lang="en-US" dirty="0"/>
              <a:t>to a free public education is guaranteed in our state </a:t>
            </a:r>
            <a:r>
              <a:rPr lang="en-US" dirty="0" smtClean="0"/>
              <a:t>constitution (Article 11, Sec 1)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liminating </a:t>
            </a:r>
            <a:r>
              <a:rPr lang="en-US" dirty="0"/>
              <a:t>our constitutional guarantee to a free public education would seriously endanger the quality of our public </a:t>
            </a:r>
            <a:r>
              <a:rPr lang="en-US" dirty="0" smtClean="0"/>
              <a:t>schools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Public education is already under threat on the federal level under the current administration</a:t>
            </a:r>
          </a:p>
          <a:p>
            <a:endParaRPr lang="en-US" dirty="0" smtClean="0"/>
          </a:p>
          <a:p>
            <a:r>
              <a:rPr lang="en-US" dirty="0" smtClean="0"/>
              <a:t>Any deterioration </a:t>
            </a:r>
            <a:r>
              <a:rPr lang="en-US" dirty="0"/>
              <a:t>of our public schools would negatively affect </a:t>
            </a:r>
            <a:r>
              <a:rPr lang="en-US" dirty="0" smtClean="0"/>
              <a:t>the lives of all people and the strength of our communities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251704"/>
            <a:ext cx="1514475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8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8" y="1371600"/>
            <a:ext cx="3362381" cy="2444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/>
              <a:t>“Forever Wild”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4724400" cy="5257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Concerns that the 125-year-old "forever </a:t>
            </a:r>
            <a:r>
              <a:rPr lang="en-US" dirty="0"/>
              <a:t>wild" clause of the state constitution (</a:t>
            </a:r>
            <a:r>
              <a:rPr lang="en-US" dirty="0" smtClean="0"/>
              <a:t>Article XIV) could </a:t>
            </a:r>
            <a:r>
              <a:rPr lang="en-US" dirty="0"/>
              <a:t>be amended without proper deliberation or scientific </a:t>
            </a:r>
            <a:r>
              <a:rPr lang="en-US" dirty="0" smtClean="0"/>
              <a:t>study</a:t>
            </a:r>
          </a:p>
          <a:p>
            <a:endParaRPr lang="en-US" dirty="0" smtClean="0"/>
          </a:p>
          <a:p>
            <a:r>
              <a:rPr lang="en-US" dirty="0" smtClean="0"/>
              <a:t>Protects approximately three million acres of Forest </a:t>
            </a:r>
            <a:r>
              <a:rPr lang="en-US" dirty="0"/>
              <a:t>Preserve inside the Adirondack and Catskill </a:t>
            </a:r>
            <a:r>
              <a:rPr lang="en-US" dirty="0" smtClean="0"/>
              <a:t>Parks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much smaller </a:t>
            </a:r>
            <a:r>
              <a:rPr lang="en-US" dirty="0">
                <a:solidFill>
                  <a:schemeClr val="tx1"/>
                </a:solidFill>
              </a:rPr>
              <a:t>amount outside the Parks but within defined Forest Preserve counties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02" y="4114800"/>
            <a:ext cx="26165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Yorkers Against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55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 100 organizations have formed a coalition against the constitutional convention titled New Yorkers Against Corruption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From a broad and diverse ideological spectrum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Groups such as: </a:t>
            </a:r>
            <a:r>
              <a:rPr lang="en-US" sz="2200" i="1" dirty="0">
                <a:solidFill>
                  <a:schemeClr val="tx1"/>
                </a:solidFill>
              </a:rPr>
              <a:t>Adirondack </a:t>
            </a:r>
            <a:r>
              <a:rPr lang="en-US" sz="2200" i="1" dirty="0" smtClean="0">
                <a:solidFill>
                  <a:schemeClr val="tx1"/>
                </a:solidFill>
              </a:rPr>
              <a:t>Council, NYS </a:t>
            </a:r>
            <a:r>
              <a:rPr lang="en-US" sz="2200" i="1" dirty="0">
                <a:solidFill>
                  <a:schemeClr val="tx1"/>
                </a:solidFill>
              </a:rPr>
              <a:t>Conservative </a:t>
            </a:r>
            <a:r>
              <a:rPr lang="en-US" sz="2200" i="1" dirty="0" smtClean="0">
                <a:solidFill>
                  <a:schemeClr val="tx1"/>
                </a:solidFill>
              </a:rPr>
              <a:t>Party, Council </a:t>
            </a:r>
            <a:r>
              <a:rPr lang="en-US" sz="2200" i="1" dirty="0">
                <a:solidFill>
                  <a:schemeClr val="tx1"/>
                </a:solidFill>
              </a:rPr>
              <a:t>of </a:t>
            </a:r>
            <a:r>
              <a:rPr lang="en-US" sz="2200" i="1" dirty="0" smtClean="0">
                <a:solidFill>
                  <a:schemeClr val="tx1"/>
                </a:solidFill>
              </a:rPr>
              <a:t>Churches, CSEA, Environmental </a:t>
            </a:r>
            <a:r>
              <a:rPr lang="en-US" sz="2200" i="1" dirty="0">
                <a:solidFill>
                  <a:schemeClr val="tx1"/>
                </a:solidFill>
              </a:rPr>
              <a:t>Advocates of New </a:t>
            </a:r>
            <a:r>
              <a:rPr lang="en-US" sz="2200" i="1" dirty="0" smtClean="0">
                <a:solidFill>
                  <a:schemeClr val="tx1"/>
                </a:solidFill>
              </a:rPr>
              <a:t>York, Equality </a:t>
            </a:r>
            <a:r>
              <a:rPr lang="en-US" sz="2200" i="1" dirty="0">
                <a:solidFill>
                  <a:schemeClr val="tx1"/>
                </a:solidFill>
              </a:rPr>
              <a:t>New </a:t>
            </a:r>
            <a:r>
              <a:rPr lang="en-US" sz="2200" i="1" dirty="0" smtClean="0">
                <a:solidFill>
                  <a:schemeClr val="tx1"/>
                </a:solidFill>
              </a:rPr>
              <a:t>York, New </a:t>
            </a:r>
            <a:r>
              <a:rPr lang="en-US" sz="2200" i="1" dirty="0">
                <a:solidFill>
                  <a:schemeClr val="tx1"/>
                </a:solidFill>
              </a:rPr>
              <a:t>York State </a:t>
            </a:r>
            <a:r>
              <a:rPr lang="en-US" sz="2200" i="1" dirty="0" smtClean="0">
                <a:solidFill>
                  <a:schemeClr val="tx1"/>
                </a:solidFill>
              </a:rPr>
              <a:t>AFL-CIO, </a:t>
            </a:r>
            <a:r>
              <a:rPr lang="en-US" sz="2200" i="1" dirty="0">
                <a:solidFill>
                  <a:schemeClr val="tx1"/>
                </a:solidFill>
              </a:rPr>
              <a:t>NYS Public Employees Federation (PEF</a:t>
            </a:r>
            <a:r>
              <a:rPr lang="en-US" sz="2200" i="1" dirty="0" smtClean="0">
                <a:solidFill>
                  <a:schemeClr val="tx1"/>
                </a:solidFill>
              </a:rPr>
              <a:t>), NYSUT, Planned </a:t>
            </a:r>
            <a:r>
              <a:rPr lang="en-US" sz="2200" i="1" dirty="0">
                <a:solidFill>
                  <a:schemeClr val="tx1"/>
                </a:solidFill>
              </a:rPr>
              <a:t>Parenthood Empire State </a:t>
            </a:r>
            <a:r>
              <a:rPr lang="en-US" sz="2200" i="1" dirty="0" smtClean="0">
                <a:solidFill>
                  <a:schemeClr val="tx1"/>
                </a:solidFill>
              </a:rPr>
              <a:t>Acts, </a:t>
            </a:r>
            <a:r>
              <a:rPr lang="en-US" sz="2200" i="1" dirty="0">
                <a:solidFill>
                  <a:schemeClr val="tx1"/>
                </a:solidFill>
              </a:rPr>
              <a:t>Pride at Work - Rochester/Finger </a:t>
            </a:r>
            <a:r>
              <a:rPr lang="en-US" sz="2200" i="1" dirty="0" smtClean="0">
                <a:solidFill>
                  <a:schemeClr val="tx1"/>
                </a:solidFill>
              </a:rPr>
              <a:t>Lakes, </a:t>
            </a:r>
            <a:r>
              <a:rPr lang="en-US" sz="2200" i="1" dirty="0">
                <a:solidFill>
                  <a:schemeClr val="tx1"/>
                </a:solidFill>
              </a:rPr>
              <a:t>Rochester Metro </a:t>
            </a:r>
            <a:r>
              <a:rPr lang="en-US" sz="2200" i="1" dirty="0" smtClean="0">
                <a:solidFill>
                  <a:schemeClr val="tx1"/>
                </a:solidFill>
              </a:rPr>
              <a:t>Justice, Rochester </a:t>
            </a:r>
            <a:r>
              <a:rPr lang="en-US" sz="2200" i="1" dirty="0">
                <a:solidFill>
                  <a:schemeClr val="tx1"/>
                </a:solidFill>
              </a:rPr>
              <a:t>Next </a:t>
            </a:r>
            <a:r>
              <a:rPr lang="en-US" sz="2200" i="1" dirty="0" smtClean="0">
                <a:solidFill>
                  <a:schemeClr val="tx1"/>
                </a:solidFill>
              </a:rPr>
              <a:t>Up, </a:t>
            </a:r>
            <a:r>
              <a:rPr lang="en-US" sz="2200" i="1" dirty="0">
                <a:solidFill>
                  <a:schemeClr val="tx1"/>
                </a:solidFill>
              </a:rPr>
              <a:t>Teamsters Local </a:t>
            </a:r>
            <a:r>
              <a:rPr lang="en-US" sz="2200" i="1" dirty="0" smtClean="0">
                <a:solidFill>
                  <a:schemeClr val="tx1"/>
                </a:solidFill>
              </a:rPr>
              <a:t>814, &amp; </a:t>
            </a:r>
            <a:r>
              <a:rPr lang="en-US" sz="2200" b="1" i="1" dirty="0" smtClean="0">
                <a:solidFill>
                  <a:schemeClr val="tx1"/>
                </a:solidFill>
              </a:rPr>
              <a:t>Many Others</a:t>
            </a:r>
          </a:p>
          <a:p>
            <a:pPr lvl="1"/>
            <a:endParaRPr lang="en-US" sz="2200" b="1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These groups are united by the belief that a constitutional convention could have </a:t>
            </a:r>
            <a:r>
              <a:rPr lang="en-US" b="1" u="sng" dirty="0" smtClean="0">
                <a:solidFill>
                  <a:schemeClr val="tx1"/>
                </a:solidFill>
              </a:rPr>
              <a:t>potentially destructive consequences, for a high financial cost, with little to show at the 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42" y="1905000"/>
            <a:ext cx="148166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036"/>
            <a:ext cx="8229600" cy="762000"/>
          </a:xfrm>
        </p:spPr>
        <p:txBody>
          <a:bodyPr>
            <a:noAutofit/>
          </a:bodyPr>
          <a:lstStyle/>
          <a:p>
            <a:r>
              <a:rPr lang="en-US" sz="2800" b="1" dirty="0"/>
              <a:t>Article XIX of Constitution provides 2 methods of amending the constitution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67000"/>
            <a:ext cx="3006090" cy="14092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5202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Proposed by the Senate or Assembly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1. Passed by two successive separately elected Legislatures (Assembly &amp; Senate)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2. Ratified by the Electorate (voters)</a:t>
            </a:r>
          </a:p>
          <a:p>
            <a:endParaRPr lang="en-US" dirty="0"/>
          </a:p>
          <a:p>
            <a:r>
              <a:rPr lang="en-US" dirty="0"/>
              <a:t>Constitutional Convention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1. Automatic ballot question every 20 years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2. Ballot question proscribed by the Legislature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Over two hundred amendments have been added to the constitution in the past century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statewide referendum process has by far been the predominant method</a:t>
            </a:r>
          </a:p>
        </p:txBody>
      </p:sp>
    </p:spTree>
    <p:extLst>
      <p:ext uri="{BB962C8B-B14F-4D97-AF65-F5344CB8AC3E}">
        <p14:creationId xmlns:p14="http://schemas.microsoft.com/office/powerpoint/2010/main" val="27443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562600"/>
          </a:xfrm>
        </p:spPr>
        <p:txBody>
          <a:bodyPr>
            <a:normAutofit/>
          </a:bodyPr>
          <a:lstStyle/>
          <a:p>
            <a:r>
              <a:rPr lang="en-US" dirty="0"/>
              <a:t>Overall a constitutional convention would be: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Expensive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Time-consuming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High-risk for many groups and vital protections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/>
              <a:buChar char="à"/>
            </a:pPr>
            <a:r>
              <a:rPr lang="en-US" sz="2400" b="1" dirty="0">
                <a:solidFill>
                  <a:schemeClr val="tx1"/>
                </a:solidFill>
              </a:rPr>
              <a:t>With no guaranteed end result!</a:t>
            </a:r>
          </a:p>
          <a:p>
            <a:pPr marL="411480" lvl="1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11480" lvl="1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11480" lvl="1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11480" lvl="1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11480" lvl="1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11480" lvl="1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11480" lvl="1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11480" lvl="1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11480" lvl="1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80" y="3886200"/>
            <a:ext cx="278497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137" y="228600"/>
            <a:ext cx="8458200" cy="129540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962400"/>
            <a:ext cx="4876800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Assemblymember Harry B. Bronson</a:t>
            </a:r>
          </a:p>
          <a:p>
            <a:pPr algn="ctr"/>
            <a:r>
              <a:rPr lang="en-US" dirty="0"/>
              <a:t>Assembly District 138</a:t>
            </a:r>
          </a:p>
          <a:p>
            <a:pPr algn="ctr"/>
            <a:r>
              <a:rPr lang="en-US" dirty="0"/>
              <a:t>840 University Ave.</a:t>
            </a:r>
          </a:p>
          <a:p>
            <a:pPr algn="ctr"/>
            <a:r>
              <a:rPr lang="en-US" dirty="0"/>
              <a:t>Rochester, NY 14607</a:t>
            </a:r>
          </a:p>
          <a:p>
            <a:pPr algn="ctr"/>
            <a:r>
              <a:rPr lang="en-US" dirty="0"/>
              <a:t>(585)244-5255</a:t>
            </a:r>
          </a:p>
          <a:p>
            <a:pPr algn="ctr"/>
            <a:r>
              <a:rPr lang="en-US" dirty="0"/>
              <a:t>bronsonh@nyassembly.gov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283563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@</a:t>
            </a:r>
            <a:r>
              <a:rPr lang="en-US" dirty="0" err="1">
                <a:solidFill>
                  <a:schemeClr val="tx2"/>
                </a:solidFill>
              </a:rPr>
              <a:t>HarryBBronson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@</a:t>
            </a:r>
            <a:r>
              <a:rPr lang="en-US" dirty="0" err="1" smtClean="0">
                <a:solidFill>
                  <a:schemeClr val="tx2"/>
                </a:solidFill>
              </a:rPr>
              <a:t>AssemblymemberBronson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@</a:t>
            </a:r>
            <a:r>
              <a:rPr lang="en-US" dirty="0" err="1">
                <a:solidFill>
                  <a:schemeClr val="tx2"/>
                </a:solidFill>
              </a:rPr>
              <a:t>Harry.Bronson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https://encrypted-tbn3.gstatic.com/images?q=tbn:ANd9GcRwBbqalTPDcwS6vbl_udUyZ6Y8-Etjof7z3peyvaISmb3FaUxUkh2171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57" y="4283563"/>
            <a:ext cx="5615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faceboo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93" y="5117737"/>
            <a:ext cx="458487" cy="45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61" y="1524000"/>
            <a:ext cx="3669552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93" y="5943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Constitutional Convention?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81600"/>
          </a:xfrm>
        </p:spPr>
        <p:txBody>
          <a:bodyPr>
            <a:normAutofit/>
          </a:bodyPr>
          <a:lstStyle/>
          <a:p>
            <a:r>
              <a:rPr lang="en-US" dirty="0"/>
              <a:t>Every 20 years New Yorkers have the chance to vote on whether to hold a constitutional convention</a:t>
            </a:r>
          </a:p>
          <a:p>
            <a:endParaRPr lang="en-US" dirty="0"/>
          </a:p>
          <a:p>
            <a:r>
              <a:rPr lang="en-US" dirty="0"/>
              <a:t>The last convention was held in 1967; it was rejected in both 1977 and 1997</a:t>
            </a:r>
          </a:p>
          <a:p>
            <a:endParaRPr lang="en-US" dirty="0"/>
          </a:p>
          <a:p>
            <a:r>
              <a:rPr lang="en-US" dirty="0"/>
              <a:t>This November voters will decide whether or not to have a constitutional convention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convention would be held in 2019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81117-D849-42F0-BD8A-4797E2A6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Convention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30B61E-9C2B-480E-8E40-BF78BA2FE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1914: Vote to hold Convention passes 50.2% to 49.7%</a:t>
            </a:r>
          </a:p>
          <a:p>
            <a:pPr lvl="1"/>
            <a:r>
              <a:rPr lang="en-US" sz="2200" dirty="0"/>
              <a:t>1915 Convention: Voters reject 33 constitutional language changes and 5 </a:t>
            </a:r>
            <a:r>
              <a:rPr lang="en-US" sz="2200" dirty="0" smtClean="0"/>
              <a:t>amendments</a:t>
            </a:r>
          </a:p>
          <a:p>
            <a:pPr lvl="1"/>
            <a:endParaRPr lang="en-US" sz="2200" dirty="0"/>
          </a:p>
          <a:p>
            <a:r>
              <a:rPr lang="en-US" sz="2400" dirty="0"/>
              <a:t>1936: Vote to hold Convention passes 54.2% to 45.7%</a:t>
            </a:r>
          </a:p>
          <a:p>
            <a:pPr lvl="1"/>
            <a:r>
              <a:rPr lang="en-US" sz="2200" dirty="0"/>
              <a:t>1938 Convention: Voters accept 6 and reject 3 </a:t>
            </a:r>
            <a:r>
              <a:rPr lang="en-US" sz="2200" dirty="0" smtClean="0"/>
              <a:t>amendments</a:t>
            </a:r>
          </a:p>
          <a:p>
            <a:pPr lvl="1"/>
            <a:endParaRPr lang="en-US" sz="2200" dirty="0"/>
          </a:p>
          <a:p>
            <a:r>
              <a:rPr lang="en-US" sz="2400" dirty="0"/>
              <a:t>1957: Vote to hold a Convention fails 47.5% to 52.4</a:t>
            </a:r>
            <a:r>
              <a:rPr lang="en-US" sz="2400" dirty="0" smtClean="0"/>
              <a:t>%</a:t>
            </a:r>
          </a:p>
          <a:p>
            <a:endParaRPr lang="en-US" sz="2400" dirty="0"/>
          </a:p>
          <a:p>
            <a:r>
              <a:rPr lang="en-US" sz="2400" dirty="0"/>
              <a:t>1967: Vote to hold Convention passes 53.3% to 46.6%</a:t>
            </a:r>
          </a:p>
          <a:p>
            <a:pPr lvl="1"/>
            <a:r>
              <a:rPr lang="en-US" sz="2200" dirty="0"/>
              <a:t>1967 Convention: Voters reject major rewrite of </a:t>
            </a:r>
            <a:r>
              <a:rPr lang="en-US" sz="2200" dirty="0" smtClean="0"/>
              <a:t>Constitution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1977</a:t>
            </a:r>
            <a:r>
              <a:rPr lang="en-US" sz="2400" dirty="0"/>
              <a:t>: Vote to hold a Convention fails 40.3% to 59.6</a:t>
            </a:r>
            <a:r>
              <a:rPr lang="en-US" sz="2400" dirty="0" smtClean="0"/>
              <a:t>%</a:t>
            </a:r>
          </a:p>
          <a:p>
            <a:endParaRPr lang="en-US" sz="2400" dirty="0"/>
          </a:p>
          <a:p>
            <a:r>
              <a:rPr lang="en-US" sz="2400" dirty="0"/>
              <a:t>1997: Vote to hold a Convention fails 37.1% to 62.9%</a:t>
            </a:r>
          </a:p>
          <a:p>
            <a:pPr marL="109728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362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1143000"/>
          </a:xfrm>
        </p:spPr>
        <p:txBody>
          <a:bodyPr/>
          <a:lstStyle/>
          <a:p>
            <a:r>
              <a:rPr lang="en-US" dirty="0"/>
              <a:t>How would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610600" cy="53340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2017: The question is submitted to the voters</a:t>
            </a:r>
          </a:p>
          <a:p>
            <a:endParaRPr lang="en-US" dirty="0"/>
          </a:p>
          <a:p>
            <a:r>
              <a:rPr lang="en-US" dirty="0"/>
              <a:t>2018: Delegates Elected to the Convention at the General Election</a:t>
            </a:r>
          </a:p>
          <a:p>
            <a:endParaRPr lang="en-US" dirty="0"/>
          </a:p>
          <a:p>
            <a:r>
              <a:rPr lang="en-US" dirty="0"/>
              <a:t>2019: Delegates Convene on the First Tuesday of April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204 delegates would be sent to the convention</a:t>
            </a:r>
          </a:p>
          <a:p>
            <a:pPr lvl="2"/>
            <a:r>
              <a:rPr lang="en-US" sz="2300" dirty="0">
                <a:solidFill>
                  <a:schemeClr val="tx1"/>
                </a:solidFill>
              </a:rPr>
              <a:t>3 elected from each of the state’s 63 Senate districts (189)</a:t>
            </a:r>
          </a:p>
          <a:p>
            <a:pPr lvl="2"/>
            <a:r>
              <a:rPr lang="en-US" sz="2300" dirty="0">
                <a:solidFill>
                  <a:schemeClr val="tx1"/>
                </a:solidFill>
              </a:rPr>
              <a:t>Plus 15 at-large delegates elected by voters statewide</a:t>
            </a:r>
          </a:p>
          <a:p>
            <a:pPr lvl="2"/>
            <a:r>
              <a:rPr lang="en-US" sz="2300" dirty="0">
                <a:solidFill>
                  <a:schemeClr val="tx1"/>
                </a:solidFill>
              </a:rPr>
              <a:t>204 Total Delegates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2019 or later: Proposed amendments would be Amendments submitted to the voters (in 2019 or later)</a:t>
            </a:r>
          </a:p>
          <a:p>
            <a:endParaRPr lang="en-US" dirty="0"/>
          </a:p>
          <a:p>
            <a:r>
              <a:rPr lang="en-US" dirty="0"/>
              <a:t>2020 or later: Any approved amendments take effect in January of the following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4855"/>
            <a:ext cx="3870962" cy="11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York Article XIX Constitutional Convention Process, 2017 - 2020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3371367"/>
          </a:xfrm>
        </p:spPr>
      </p:pic>
      <p:sp>
        <p:nvSpPr>
          <p:cNvPr id="5" name="TextBox 4"/>
          <p:cNvSpPr txBox="1"/>
          <p:nvPr/>
        </p:nvSpPr>
        <p:spPr>
          <a:xfrm>
            <a:off x="838200" y="5671066"/>
            <a:ext cx="758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>
                <a:hlinkClick r:id="rId4"/>
              </a:rPr>
              <a:t>BallotPedia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23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Pro -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r>
              <a:rPr lang="en-US" dirty="0"/>
              <a:t>Many advocacy groups see this as a faster way to enact changes they wish to see in NYS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Examples include: voting reform, legalization of marijuana, codifying abortion rights, gun rights, budget and pension reform, campaign finance rules, judicial reorganization, and ethics reform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Voters decide: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Whether convention will be held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Delegates to send to convention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Which proposed measures become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0"/>
            <a:ext cx="2584111" cy="18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Push for voting &amp; ethics </a:t>
            </a:r>
            <a:r>
              <a:rPr lang="en-US" dirty="0"/>
              <a:t>r</a:t>
            </a:r>
            <a:r>
              <a:rPr lang="en-US" dirty="0" smtClean="0"/>
              <a:t>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Make it easier for New Yorkers to vote: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Early </a:t>
            </a:r>
            <a:r>
              <a:rPr lang="en-US" dirty="0">
                <a:solidFill>
                  <a:schemeClr val="tx1"/>
                </a:solidFill>
              </a:rPr>
              <a:t>voting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Same </a:t>
            </a:r>
            <a:r>
              <a:rPr lang="en-US" dirty="0">
                <a:solidFill>
                  <a:schemeClr val="tx1"/>
                </a:solidFill>
              </a:rPr>
              <a:t>day registration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Automatic </a:t>
            </a:r>
            <a:r>
              <a:rPr lang="en-US" dirty="0">
                <a:solidFill>
                  <a:schemeClr val="tx1"/>
                </a:solidFill>
              </a:rPr>
              <a:t>voter registration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chemeClr val="tx1"/>
                </a:solidFill>
              </a:rPr>
              <a:t>excuse absentee balloting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Parolee </a:t>
            </a:r>
            <a:r>
              <a:rPr lang="en-US" dirty="0">
                <a:solidFill>
                  <a:schemeClr val="tx1"/>
                </a:solidFill>
              </a:rPr>
              <a:t>voting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Student preregistration</a:t>
            </a:r>
          </a:p>
          <a:p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term limits on </a:t>
            </a:r>
            <a:r>
              <a:rPr lang="en-US" dirty="0" smtClean="0"/>
              <a:t>the governor</a:t>
            </a:r>
            <a:r>
              <a:rPr lang="en-US" dirty="0"/>
              <a:t>, the attorney general, the state comptroller, state senators or </a:t>
            </a:r>
            <a:r>
              <a:rPr lang="en-US" dirty="0" smtClean="0"/>
              <a:t>assemblypersons</a:t>
            </a:r>
          </a:p>
          <a:p>
            <a:endParaRPr lang="en-US" dirty="0" smtClean="0"/>
          </a:p>
          <a:p>
            <a:r>
              <a:rPr lang="en-US" dirty="0" smtClean="0"/>
              <a:t>Limit outside income for legislators</a:t>
            </a:r>
          </a:p>
          <a:p>
            <a:endParaRPr lang="en-US" dirty="0" smtClean="0"/>
          </a:p>
          <a:p>
            <a:r>
              <a:rPr lang="en-US" dirty="0" smtClean="0"/>
              <a:t>Public financing system for campaigns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98" y="1981200"/>
            <a:ext cx="298255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/>
              <a:t>Anti -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3712"/>
          </a:xfrm>
        </p:spPr>
        <p:txBody>
          <a:bodyPr>
            <a:normAutofit/>
          </a:bodyPr>
          <a:lstStyle/>
          <a:p>
            <a:r>
              <a:rPr lang="en-US" dirty="0"/>
              <a:t>Lack of limitations or oversight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Funded at tax-payer expense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Controlled by special-interest groups and lobbyists</a:t>
            </a:r>
          </a:p>
          <a:p>
            <a:endParaRPr lang="en-US" dirty="0"/>
          </a:p>
          <a:p>
            <a:r>
              <a:rPr lang="en-US" dirty="0"/>
              <a:t>Could allow devastating changes to our state’s constitution that would impact all people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0"/>
            <a:ext cx="228600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1476</TotalTime>
  <Words>1376</Words>
  <Application>Microsoft Office PowerPoint</Application>
  <PresentationFormat>On-screen Show (4:3)</PresentationFormat>
  <Paragraphs>219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Constitutional Convention</vt:lpstr>
      <vt:lpstr>Article XIX of Constitution provides 2 methods of amending the constitution</vt:lpstr>
      <vt:lpstr>What is the Constitutional Convention?</vt:lpstr>
      <vt:lpstr>Past Convention Votes</vt:lpstr>
      <vt:lpstr>How would it work?</vt:lpstr>
      <vt:lpstr>New York Article XIX Constitutional Convention Process, 2017 - 2020</vt:lpstr>
      <vt:lpstr>Pro - Convention</vt:lpstr>
      <vt:lpstr>Push for voting &amp; ethics reform</vt:lpstr>
      <vt:lpstr>Anti - Convention</vt:lpstr>
      <vt:lpstr>No Limits</vt:lpstr>
      <vt:lpstr>Financial cost</vt:lpstr>
      <vt:lpstr>1967 Convention Delegate Breakdown</vt:lpstr>
      <vt:lpstr>Role of special-interests</vt:lpstr>
      <vt:lpstr>What is at risk?</vt:lpstr>
      <vt:lpstr>Counter-argument</vt:lpstr>
      <vt:lpstr>Other Risks</vt:lpstr>
      <vt:lpstr>Free Public Education</vt:lpstr>
      <vt:lpstr>“Forever Wild”</vt:lpstr>
      <vt:lpstr>New Yorkers Against Corruption</vt:lpstr>
      <vt:lpstr>Conclusion </vt:lpstr>
      <vt:lpstr>Thank You!</vt:lpstr>
    </vt:vector>
  </TitlesOfParts>
  <Company>New York State Assembly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Constitutional Convention</dc:title>
  <dc:creator>admin</dc:creator>
  <cp:lastModifiedBy>admin</cp:lastModifiedBy>
  <cp:revision>68</cp:revision>
  <cp:lastPrinted>2017-07-26T19:46:50Z</cp:lastPrinted>
  <dcterms:created xsi:type="dcterms:W3CDTF">2017-07-21T13:43:31Z</dcterms:created>
  <dcterms:modified xsi:type="dcterms:W3CDTF">2017-09-11T19:52:37Z</dcterms:modified>
</cp:coreProperties>
</file>